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78" r:id="rId18"/>
    <p:sldId id="268" r:id="rId19"/>
    <p:sldId id="269" r:id="rId20"/>
    <p:sldId id="270" r:id="rId21"/>
    <p:sldId id="271" r:id="rId22"/>
    <p:sldId id="272" r:id="rId23"/>
    <p:sldId id="282" r:id="rId24"/>
    <p:sldId id="281" r:id="rId25"/>
    <p:sldId id="298" r:id="rId26"/>
    <p:sldId id="299" r:id="rId27"/>
    <p:sldId id="300" r:id="rId28"/>
    <p:sldId id="301" r:id="rId29"/>
    <p:sldId id="290" r:id="rId30"/>
    <p:sldId id="284" r:id="rId31"/>
    <p:sldId id="285" r:id="rId32"/>
    <p:sldId id="286" r:id="rId33"/>
    <p:sldId id="287" r:id="rId34"/>
    <p:sldId id="288" r:id="rId35"/>
    <p:sldId id="289" r:id="rId36"/>
    <p:sldId id="302" r:id="rId37"/>
    <p:sldId id="303" r:id="rId38"/>
    <p:sldId id="304" r:id="rId39"/>
    <p:sldId id="305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9C427-C752-4FA2-B00B-F63024DAC143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1D0C8-2D57-43F4-9D51-946B41911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D0C8-2D57-43F4-9D51-946B419114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365F6-2F2D-4354-A356-BE9F234F9638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D9AEC-7C3E-4B52-960E-0B1A56483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37E4-6130-4D20-B005-8CB58FA4A84A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D01F-9528-4B8A-9FE3-567EAAC7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r.%20Sisir\Jyothirgamaya_Calicut\Video0012.mp4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E:\Dr.%20Sisir\Hahnemann_Virtual%20Tour\APULARITHOOMANJU_UTHSAVAPP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876800"/>
            <a:ext cx="67818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b="1" dirty="0" smtClean="0">
                <a:latin typeface="Arial Narrow" pitchFamily="34" charset="0"/>
              </a:rPr>
              <a:t>Dedicated to all Homoeopathic devotees</a:t>
            </a:r>
            <a:r>
              <a:rPr lang="en-US" dirty="0" smtClean="0"/>
              <a:t> </a:t>
            </a:r>
          </a:p>
        </p:txBody>
      </p:sp>
      <p:pic>
        <p:nvPicPr>
          <p:cNvPr id="6147" name="Picture 3" descr="hahnem0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877887"/>
            <a:ext cx="2922588" cy="3617913"/>
          </a:xfr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148" name="Picture 4" descr="Rose-Red_rotat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6821" y="3581400"/>
            <a:ext cx="77737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Rose-Red_rotat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388" y="3505200"/>
            <a:ext cx="10398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664B6-EFD9-46EC-AD2C-2E7AD9B2C531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8400" y="5791200"/>
            <a:ext cx="2895600" cy="930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 err="1" smtClean="0">
                <a:solidFill>
                  <a:srgbClr val="00B0F0"/>
                </a:solidFill>
              </a:rPr>
              <a:t>Dr.</a:t>
            </a:r>
            <a:r>
              <a:rPr lang="en-IN" dirty="0" smtClean="0">
                <a:solidFill>
                  <a:srgbClr val="00B0F0"/>
                </a:solidFill>
              </a:rPr>
              <a:t> P.R. </a:t>
            </a:r>
            <a:r>
              <a:rPr lang="en-IN" dirty="0" err="1" smtClean="0">
                <a:solidFill>
                  <a:srgbClr val="00B0F0"/>
                </a:solidFill>
              </a:rPr>
              <a:t>Sisir</a:t>
            </a:r>
            <a:r>
              <a:rPr lang="en-IN" dirty="0" smtClean="0">
                <a:solidFill>
                  <a:srgbClr val="00B0F0"/>
                </a:solidFill>
              </a:rPr>
              <a:t> M.D. (</a:t>
            </a:r>
            <a:r>
              <a:rPr lang="en-IN" dirty="0" err="1" smtClean="0">
                <a:solidFill>
                  <a:srgbClr val="00B0F0"/>
                </a:solidFill>
              </a:rPr>
              <a:t>Hom</a:t>
            </a:r>
            <a:r>
              <a:rPr lang="en-IN" dirty="0" smtClean="0">
                <a:solidFill>
                  <a:srgbClr val="00B0F0"/>
                </a:solidFill>
              </a:rPr>
              <a:t>.)</a:t>
            </a:r>
          </a:p>
          <a:p>
            <a:r>
              <a:rPr lang="en-IN" dirty="0" smtClean="0">
                <a:solidFill>
                  <a:srgbClr val="00B0F0"/>
                </a:solidFill>
              </a:rPr>
              <a:t>Professor &amp; Head</a:t>
            </a:r>
          </a:p>
          <a:p>
            <a:r>
              <a:rPr lang="en-IN" dirty="0" smtClean="0">
                <a:solidFill>
                  <a:srgbClr val="00B0F0"/>
                </a:solidFill>
              </a:rPr>
              <a:t>Department of Paediatrics</a:t>
            </a:r>
            <a:endParaRPr lang="en-IN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457200"/>
            <a:ext cx="3505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Principles of the Clinical Interview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626" y="1592282"/>
            <a:ext cx="68359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Efficient communication requires unbroken attention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Adequate time for interview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Create rapport with both family &amp; child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Use of “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Paediatric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Symptom Checklist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 (PSC)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Use a developmental approach to Interviewing children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Have an understanding of Psychological Disorders of Children –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Neurodevelopmental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Dysfunctions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Counseling of Parent, Teachers, Close relatives…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8400" y="381000"/>
            <a:ext cx="411479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Paediatric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Symptom Checklist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838200"/>
            <a:ext cx="3127138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 Complaints of Aches &amp; Pains </a:t>
            </a:r>
          </a:p>
          <a:p>
            <a:r>
              <a:rPr lang="en-US" dirty="0" smtClean="0"/>
              <a:t>2. Spends more time alone</a:t>
            </a:r>
          </a:p>
          <a:p>
            <a:r>
              <a:rPr lang="en-US" dirty="0" smtClean="0"/>
              <a:t>3. Tires easily, has little energy</a:t>
            </a:r>
          </a:p>
          <a:p>
            <a:r>
              <a:rPr lang="en-US" dirty="0" smtClean="0"/>
              <a:t>4. Has trouble with teacher</a:t>
            </a:r>
          </a:p>
          <a:p>
            <a:r>
              <a:rPr lang="en-US" dirty="0" smtClean="0"/>
              <a:t>5. Fidgety, unable to sit still</a:t>
            </a:r>
          </a:p>
          <a:p>
            <a:r>
              <a:rPr lang="en-US" dirty="0" smtClean="0"/>
              <a:t>6. Less interested in school</a:t>
            </a:r>
          </a:p>
          <a:p>
            <a:r>
              <a:rPr lang="en-US" dirty="0" smtClean="0"/>
              <a:t>7. Acts as if driven by a motor</a:t>
            </a:r>
          </a:p>
          <a:p>
            <a:r>
              <a:rPr lang="en-US" dirty="0" smtClean="0"/>
              <a:t>8. Daydreams too much </a:t>
            </a:r>
          </a:p>
          <a:p>
            <a:r>
              <a:rPr lang="en-US" dirty="0" smtClean="0"/>
              <a:t>9. Distracted easily</a:t>
            </a:r>
          </a:p>
          <a:p>
            <a:r>
              <a:rPr lang="en-US" dirty="0" smtClean="0"/>
              <a:t>10. Is afraid of new situations</a:t>
            </a:r>
          </a:p>
          <a:p>
            <a:r>
              <a:rPr lang="en-US" dirty="0" smtClean="0"/>
              <a:t>11. Feel sad, unhappy</a:t>
            </a:r>
          </a:p>
          <a:p>
            <a:r>
              <a:rPr lang="en-US" dirty="0" smtClean="0"/>
              <a:t>12. Is irritable, angry</a:t>
            </a:r>
          </a:p>
          <a:p>
            <a:r>
              <a:rPr lang="en-US" dirty="0" smtClean="0"/>
              <a:t>13. Feels hopeless</a:t>
            </a:r>
          </a:p>
          <a:p>
            <a:r>
              <a:rPr lang="en-US" dirty="0" smtClean="0"/>
              <a:t>14. Has trouble concentrating</a:t>
            </a:r>
          </a:p>
          <a:p>
            <a:r>
              <a:rPr lang="en-US" dirty="0" smtClean="0"/>
              <a:t>15. Less interested in friends</a:t>
            </a:r>
          </a:p>
          <a:p>
            <a:r>
              <a:rPr lang="en-US" dirty="0" smtClean="0"/>
              <a:t>16. Fights with other children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4494" y="5726668"/>
            <a:ext cx="474110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 – Never	S – Sometimes	O - Often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838200"/>
            <a:ext cx="4964629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17. Absent from school </a:t>
            </a:r>
          </a:p>
          <a:p>
            <a:r>
              <a:rPr lang="en-US" dirty="0" smtClean="0"/>
              <a:t>18. School grades dropping</a:t>
            </a:r>
          </a:p>
          <a:p>
            <a:r>
              <a:rPr lang="en-US" dirty="0" smtClean="0"/>
              <a:t>19. Is down on him / herself</a:t>
            </a:r>
          </a:p>
          <a:p>
            <a:r>
              <a:rPr lang="en-US" dirty="0" smtClean="0"/>
              <a:t>20. Visits doctor with doctor finding nothing wrong</a:t>
            </a:r>
          </a:p>
          <a:p>
            <a:r>
              <a:rPr lang="en-US" dirty="0" smtClean="0"/>
              <a:t>21. Has trouble sleeping</a:t>
            </a:r>
          </a:p>
          <a:p>
            <a:r>
              <a:rPr lang="en-US" dirty="0" smtClean="0"/>
              <a:t>22.  Worries a lot</a:t>
            </a:r>
          </a:p>
          <a:p>
            <a:r>
              <a:rPr lang="en-US" dirty="0" smtClean="0"/>
              <a:t>23. Wants to be with you more than before</a:t>
            </a:r>
          </a:p>
          <a:p>
            <a:r>
              <a:rPr lang="en-US" dirty="0" smtClean="0"/>
              <a:t>24. Feels he or she is bad</a:t>
            </a:r>
          </a:p>
          <a:p>
            <a:r>
              <a:rPr lang="en-US" dirty="0" smtClean="0"/>
              <a:t>25. Takes unnecessary risks</a:t>
            </a:r>
          </a:p>
          <a:p>
            <a:r>
              <a:rPr lang="en-US" dirty="0" smtClean="0"/>
              <a:t>26. Gets hurts frequently</a:t>
            </a:r>
          </a:p>
          <a:p>
            <a:r>
              <a:rPr lang="en-US" dirty="0" smtClean="0"/>
              <a:t>27. Seems to be having less fun</a:t>
            </a:r>
          </a:p>
          <a:p>
            <a:r>
              <a:rPr lang="en-US" dirty="0" smtClean="0"/>
              <a:t>28. Acts younger than children of his/her age</a:t>
            </a:r>
          </a:p>
          <a:p>
            <a:r>
              <a:rPr lang="en-US" dirty="0" smtClean="0"/>
              <a:t>29. Does not listen to rules</a:t>
            </a:r>
          </a:p>
          <a:p>
            <a:r>
              <a:rPr lang="en-US" dirty="0" smtClean="0"/>
              <a:t>30. Does not show feelings</a:t>
            </a:r>
          </a:p>
          <a:p>
            <a:r>
              <a:rPr lang="en-US" dirty="0" smtClean="0"/>
              <a:t>31. Does not understand other people’s feelings</a:t>
            </a:r>
          </a:p>
          <a:p>
            <a:r>
              <a:rPr lang="en-US" dirty="0" smtClean="0"/>
              <a:t>32. Teases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0" y="381000"/>
            <a:ext cx="4876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Developmental Approach to Interviewing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46664" y="2159675"/>
            <a:ext cx="29736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INFANCY &amp; TODDLERHOOD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PRESCHOOL CHILDREN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SCHOOL-AGED CHILDREN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ADOLESCENTS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8400" y="381000"/>
            <a:ext cx="48768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Neurodevelopmental</a:t>
            </a:r>
            <a:r>
              <a:rPr lang="en-US" sz="2000" b="1" dirty="0" smtClean="0">
                <a:solidFill>
                  <a:srgbClr val="C00000"/>
                </a:solidFill>
              </a:rPr>
              <a:t>  Dysfunctions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803" y="1219200"/>
            <a:ext cx="85002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en-US" b="1" u="sng" dirty="0" err="1" smtClean="0">
                <a:solidFill>
                  <a:srgbClr val="C00000"/>
                </a:solidFill>
              </a:rPr>
              <a:t>Neurodevelopmental</a:t>
            </a:r>
            <a:r>
              <a:rPr lang="en-US" b="1" u="sng" dirty="0" smtClean="0">
                <a:solidFill>
                  <a:srgbClr val="C00000"/>
                </a:solidFill>
              </a:rPr>
              <a:t> function </a:t>
            </a:r>
            <a:r>
              <a:rPr lang="en-US" b="1" dirty="0" smtClean="0">
                <a:solidFill>
                  <a:srgbClr val="C00000"/>
                </a:solidFill>
              </a:rPr>
              <a:t>is a basic brain process that may be needed for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learning &amp; productivity.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en-US" b="1" u="sng" dirty="0" err="1" smtClean="0">
                <a:solidFill>
                  <a:srgbClr val="C00000"/>
                </a:solidFill>
              </a:rPr>
              <a:t>Neurodevelopmental</a:t>
            </a:r>
            <a:r>
              <a:rPr lang="en-US" b="1" u="sng" dirty="0" smtClean="0">
                <a:solidFill>
                  <a:srgbClr val="C00000"/>
                </a:solidFill>
              </a:rPr>
              <a:t> variation </a:t>
            </a:r>
            <a:r>
              <a:rPr lang="en-US" b="1" dirty="0" smtClean="0">
                <a:solidFill>
                  <a:srgbClr val="C00000"/>
                </a:solidFill>
              </a:rPr>
              <a:t>is the differences in </a:t>
            </a:r>
            <a:r>
              <a:rPr lang="en-US" b="1" dirty="0" err="1" smtClean="0">
                <a:solidFill>
                  <a:srgbClr val="C00000"/>
                </a:solidFill>
              </a:rPr>
              <a:t>neurodevelopmental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strengths weaknesses that exist  between individuals &amp; that can change over time.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Wide variations exist among individuals, without representing pathology.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en-US" b="1" u="sng" dirty="0" err="1" smtClean="0">
                <a:solidFill>
                  <a:srgbClr val="C00000"/>
                </a:solidFill>
              </a:rPr>
              <a:t>Neurodevelopmental</a:t>
            </a:r>
            <a:r>
              <a:rPr lang="en-US" b="1" u="sng" dirty="0" smtClean="0">
                <a:solidFill>
                  <a:srgbClr val="C00000"/>
                </a:solidFill>
              </a:rPr>
              <a:t> dysfunctions </a:t>
            </a:r>
            <a:r>
              <a:rPr lang="en-US" b="1" dirty="0" smtClean="0">
                <a:solidFill>
                  <a:srgbClr val="C00000"/>
                </a:solidFill>
              </a:rPr>
              <a:t>reflect disruption of </a:t>
            </a:r>
            <a:r>
              <a:rPr lang="en-US" b="1" dirty="0" err="1" smtClean="0">
                <a:solidFill>
                  <a:srgbClr val="C00000"/>
                </a:solidFill>
              </a:rPr>
              <a:t>neuroanatomic</a:t>
            </a:r>
            <a:r>
              <a:rPr lang="en-US" b="1" dirty="0" smtClean="0">
                <a:solidFill>
                  <a:srgbClr val="C00000"/>
                </a:solidFill>
              </a:rPr>
              <a:t> structures or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</a:t>
            </a:r>
            <a:r>
              <a:rPr lang="en-US" b="1" dirty="0" err="1" smtClean="0">
                <a:solidFill>
                  <a:srgbClr val="C00000"/>
                </a:solidFill>
              </a:rPr>
              <a:t>psychophysiologic</a:t>
            </a:r>
            <a:r>
              <a:rPr lang="en-US" b="1" dirty="0" smtClean="0">
                <a:solidFill>
                  <a:srgbClr val="C00000"/>
                </a:solidFill>
              </a:rPr>
              <a:t> functions and is said to be associated with academic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under achievements, behavioral problems &amp; social adjustments.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en-US" b="1" u="sng" dirty="0" smtClean="0">
                <a:solidFill>
                  <a:srgbClr val="C00000"/>
                </a:solidFill>
              </a:rPr>
              <a:t>Factors</a:t>
            </a:r>
            <a:r>
              <a:rPr lang="en-US" b="1" dirty="0" smtClean="0">
                <a:solidFill>
                  <a:srgbClr val="C00000"/>
                </a:solidFill>
              </a:rPr>
              <a:t> – Genetic (on chromosomes 6 &amp; 15),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                Medical (</a:t>
            </a:r>
            <a:r>
              <a:rPr lang="en-US" b="1" dirty="0" err="1" smtClean="0">
                <a:solidFill>
                  <a:srgbClr val="C00000"/>
                </a:solidFill>
              </a:rPr>
              <a:t>peri</a:t>
            </a:r>
            <a:r>
              <a:rPr lang="en-US" b="1" dirty="0" smtClean="0">
                <a:solidFill>
                  <a:srgbClr val="C00000"/>
                </a:solidFill>
              </a:rPr>
              <a:t>-natal risks),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                Environmental (Lead toxins, infections),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                Socio-cultural influences.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423446"/>
            <a:ext cx="32766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Neurodevelopmental</a:t>
            </a:r>
            <a:r>
              <a:rPr lang="en-US" sz="1600" b="1" dirty="0" smtClean="0">
                <a:solidFill>
                  <a:srgbClr val="C00000"/>
                </a:solidFill>
              </a:rPr>
              <a:t>  Dysfunctions </a:t>
            </a:r>
            <a:r>
              <a:rPr lang="en-US" sz="1600" b="1" dirty="0" smtClean="0">
                <a:solidFill>
                  <a:srgbClr val="00B050"/>
                </a:solidFill>
              </a:rPr>
              <a:t>– 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 MANIFESTATIONS</a:t>
            </a:r>
            <a:endParaRPr lang="en-US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803" y="1219200"/>
            <a:ext cx="80945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en-US" b="1" dirty="0" err="1" smtClean="0">
                <a:solidFill>
                  <a:srgbClr val="00B050"/>
                </a:solidFill>
              </a:rPr>
              <a:t>Neurodevelopmental</a:t>
            </a:r>
            <a:r>
              <a:rPr lang="en-US" b="1" dirty="0" smtClean="0">
                <a:solidFill>
                  <a:srgbClr val="00B050"/>
                </a:solidFill>
              </a:rPr>
              <a:t> functions that are </a:t>
            </a:r>
            <a:r>
              <a:rPr lang="en-US" b="1" u="sng" dirty="0" smtClean="0">
                <a:solidFill>
                  <a:srgbClr val="00B050"/>
                </a:solidFill>
              </a:rPr>
              <a:t>critical for academic function </a:t>
            </a:r>
            <a:r>
              <a:rPr lang="en-US" b="1" dirty="0" smtClean="0">
                <a:solidFill>
                  <a:srgbClr val="00B050"/>
                </a:solidFill>
              </a:rPr>
              <a:t>fall within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     the following domains:</a:t>
            </a:r>
          </a:p>
          <a:p>
            <a:pPr marL="465138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  ATTENTION</a:t>
            </a:r>
          </a:p>
          <a:p>
            <a:pPr marL="465138">
              <a:buFont typeface="Wingdings" pitchFamily="2" charset="2"/>
              <a:buChar char="Ø"/>
            </a:pPr>
            <a:endParaRPr lang="en-US" b="1" dirty="0" smtClean="0">
              <a:solidFill>
                <a:srgbClr val="00B050"/>
              </a:solidFill>
            </a:endParaRPr>
          </a:p>
          <a:p>
            <a:pPr marL="465138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  MEMORY</a:t>
            </a:r>
          </a:p>
          <a:p>
            <a:pPr marL="465138">
              <a:buFont typeface="Wingdings" pitchFamily="2" charset="2"/>
              <a:buChar char="Ø"/>
            </a:pPr>
            <a:endParaRPr lang="en-US" b="1" dirty="0" smtClean="0">
              <a:solidFill>
                <a:srgbClr val="00B050"/>
              </a:solidFill>
            </a:endParaRPr>
          </a:p>
          <a:p>
            <a:pPr marL="465138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  LANGUAGE</a:t>
            </a:r>
          </a:p>
          <a:p>
            <a:pPr marL="465138">
              <a:buFont typeface="Wingdings" pitchFamily="2" charset="2"/>
              <a:buChar char="Ø"/>
            </a:pPr>
            <a:endParaRPr lang="en-US" b="1" dirty="0" smtClean="0">
              <a:solidFill>
                <a:srgbClr val="00B050"/>
              </a:solidFill>
            </a:endParaRPr>
          </a:p>
          <a:p>
            <a:pPr marL="465138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  VISUAL-SPACING ORDERING</a:t>
            </a:r>
          </a:p>
          <a:p>
            <a:pPr marL="465138">
              <a:buFont typeface="Wingdings" pitchFamily="2" charset="2"/>
              <a:buChar char="Ø"/>
            </a:pPr>
            <a:endParaRPr lang="en-US" b="1" dirty="0" smtClean="0">
              <a:solidFill>
                <a:srgbClr val="00B050"/>
              </a:solidFill>
            </a:endParaRPr>
          </a:p>
          <a:p>
            <a:pPr marL="465138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  TEMPORAL-SEQUENTIAL ORDERING</a:t>
            </a:r>
          </a:p>
          <a:p>
            <a:pPr marL="465138">
              <a:buFont typeface="Wingdings" pitchFamily="2" charset="2"/>
              <a:buChar char="Ø"/>
            </a:pPr>
            <a:endParaRPr lang="en-US" b="1" dirty="0" smtClean="0">
              <a:solidFill>
                <a:srgbClr val="00B050"/>
              </a:solidFill>
            </a:endParaRPr>
          </a:p>
          <a:p>
            <a:pPr marL="465138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  NEUROMOTOR FUNCTION</a:t>
            </a:r>
          </a:p>
          <a:p>
            <a:pPr marL="465138">
              <a:buFont typeface="Wingdings" pitchFamily="2" charset="2"/>
              <a:buChar char="Ø"/>
            </a:pPr>
            <a:endParaRPr lang="en-US" b="1" dirty="0" smtClean="0">
              <a:solidFill>
                <a:srgbClr val="00B050"/>
              </a:solidFill>
            </a:endParaRPr>
          </a:p>
          <a:p>
            <a:pPr marL="465138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  HIGHER-ORDER COGNITION</a:t>
            </a:r>
          </a:p>
          <a:p>
            <a:pPr marL="465138">
              <a:buFont typeface="Wingdings" pitchFamily="2" charset="2"/>
              <a:buChar char="Ø"/>
            </a:pPr>
            <a:endParaRPr lang="en-US" b="1" dirty="0" smtClean="0">
              <a:solidFill>
                <a:srgbClr val="00B050"/>
              </a:solidFill>
            </a:endParaRPr>
          </a:p>
          <a:p>
            <a:pPr marL="465138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  SOCIAL COGNITION</a:t>
            </a:r>
          </a:p>
          <a:p>
            <a:pPr marL="465138"/>
            <a:endParaRPr lang="en-US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1182469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 ACADEMIC EFFECTS </a:t>
            </a:r>
            <a:r>
              <a:rPr lang="en-US" sz="2000" b="1" dirty="0" smtClean="0">
                <a:solidFill>
                  <a:srgbClr val="FF0000"/>
                </a:solidFill>
              </a:rPr>
              <a:t>	– 	Reading, </a:t>
            </a:r>
          </a:p>
          <a:p>
            <a:pPr marL="465138"/>
            <a:r>
              <a:rPr lang="en-US" sz="2000" b="1" dirty="0" smtClean="0">
                <a:solidFill>
                  <a:srgbClr val="FF0000"/>
                </a:solidFill>
              </a:rPr>
              <a:t>					Spelling, </a:t>
            </a:r>
          </a:p>
          <a:p>
            <a:pPr marL="465138"/>
            <a:r>
              <a:rPr lang="en-US" sz="2000" b="1" dirty="0" smtClean="0">
                <a:solidFill>
                  <a:srgbClr val="FF0000"/>
                </a:solidFill>
              </a:rPr>
              <a:t>					Writing, </a:t>
            </a:r>
          </a:p>
          <a:p>
            <a:pPr marL="465138"/>
            <a:r>
              <a:rPr lang="en-US" sz="2000" b="1" dirty="0" smtClean="0">
                <a:solidFill>
                  <a:srgbClr val="FF0000"/>
                </a:solidFill>
              </a:rPr>
              <a:t>					Mathematics,</a:t>
            </a:r>
          </a:p>
          <a:p>
            <a:pPr marL="465138"/>
            <a:r>
              <a:rPr lang="en-US" sz="2000" b="1" dirty="0" smtClean="0">
                <a:solidFill>
                  <a:srgbClr val="FF0000"/>
                </a:solidFill>
              </a:rPr>
              <a:t>					Content area subjects.</a:t>
            </a:r>
          </a:p>
          <a:p>
            <a:pPr marL="465138"/>
            <a:endParaRPr lang="en-US" sz="2000" b="1" dirty="0" smtClean="0">
              <a:solidFill>
                <a:srgbClr val="FF0000"/>
              </a:solidFill>
            </a:endParaRPr>
          </a:p>
          <a:p>
            <a:pPr marL="465138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 NONACADEMIC &amp; </a:t>
            </a:r>
          </a:p>
          <a:p>
            <a:pPr marL="465138"/>
            <a:r>
              <a:rPr lang="en-US" sz="2000" b="1" dirty="0" smtClean="0">
                <a:solidFill>
                  <a:srgbClr val="00B050"/>
                </a:solidFill>
              </a:rPr>
              <a:t>              EMOTIONAL EFFECTS	</a:t>
            </a:r>
            <a:r>
              <a:rPr lang="en-US" sz="2000" b="1" dirty="0" smtClean="0">
                <a:solidFill>
                  <a:srgbClr val="FF0000"/>
                </a:solidFill>
              </a:rPr>
              <a:t>-	</a:t>
            </a:r>
            <a:r>
              <a:rPr lang="en-US" sz="2000" b="1" dirty="0" smtClean="0">
                <a:solidFill>
                  <a:srgbClr val="C00000"/>
                </a:solidFill>
              </a:rPr>
              <a:t>Sadness,</a:t>
            </a:r>
          </a:p>
          <a:p>
            <a:pPr marL="465138"/>
            <a:r>
              <a:rPr lang="en-US" sz="2000" b="1" dirty="0" smtClean="0">
                <a:solidFill>
                  <a:srgbClr val="C00000"/>
                </a:solidFill>
              </a:rPr>
              <a:t>					Self-deprecatory comments,					Declining self-esteem,</a:t>
            </a:r>
          </a:p>
          <a:p>
            <a:pPr marL="465138"/>
            <a:r>
              <a:rPr lang="en-US" sz="2000" b="1" dirty="0" smtClean="0">
                <a:solidFill>
                  <a:srgbClr val="C00000"/>
                </a:solidFill>
              </a:rPr>
              <a:t>					Chronic fatigue,</a:t>
            </a:r>
          </a:p>
          <a:p>
            <a:pPr marL="465138"/>
            <a:r>
              <a:rPr lang="en-US" sz="2000" b="1" dirty="0" smtClean="0">
                <a:solidFill>
                  <a:srgbClr val="C00000"/>
                </a:solidFill>
              </a:rPr>
              <a:t>					Loss of interests,</a:t>
            </a:r>
          </a:p>
          <a:p>
            <a:pPr marL="465138"/>
            <a:r>
              <a:rPr lang="en-US" sz="2000" b="1" dirty="0" smtClean="0">
                <a:solidFill>
                  <a:srgbClr val="C00000"/>
                </a:solidFill>
              </a:rPr>
              <a:t>					Suicidal ideation</a:t>
            </a:r>
          </a:p>
          <a:p>
            <a:pPr marL="465138"/>
            <a:r>
              <a:rPr lang="en-US" sz="2000" b="1" dirty="0" smtClean="0">
                <a:solidFill>
                  <a:srgbClr val="FF0000"/>
                </a:solidFill>
              </a:rPr>
              <a:t>					Depression</a:t>
            </a:r>
          </a:p>
          <a:p>
            <a:pPr marL="465138"/>
            <a:r>
              <a:rPr lang="en-US" sz="2000" b="1" dirty="0" smtClean="0">
                <a:solidFill>
                  <a:srgbClr val="FF0000"/>
                </a:solidFill>
              </a:rPr>
              <a:t>					Pessimism</a:t>
            </a:r>
          </a:p>
          <a:p>
            <a:pPr marL="465138"/>
            <a:r>
              <a:rPr lang="en-US" sz="2000" b="1" dirty="0" smtClean="0">
                <a:solidFill>
                  <a:srgbClr val="FF0000"/>
                </a:solidFill>
              </a:rPr>
              <a:t>					Loss of Ambition…				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23446"/>
            <a:ext cx="32766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Neurodevelopmental</a:t>
            </a:r>
            <a:r>
              <a:rPr lang="en-US" sz="1600" b="1" dirty="0" smtClean="0">
                <a:solidFill>
                  <a:srgbClr val="C00000"/>
                </a:solidFill>
              </a:rPr>
              <a:t>  Dysfunctions </a:t>
            </a:r>
            <a:r>
              <a:rPr lang="en-US" sz="1600" b="1" dirty="0" smtClean="0">
                <a:solidFill>
                  <a:srgbClr val="00B050"/>
                </a:solidFill>
              </a:rPr>
              <a:t>– 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 MANIFESTATIONS</a:t>
            </a:r>
            <a:endParaRPr lang="en-US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423446"/>
            <a:ext cx="32766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Neurodevelopmental</a:t>
            </a:r>
            <a:r>
              <a:rPr lang="en-US" sz="1600" b="1" dirty="0" smtClean="0">
                <a:solidFill>
                  <a:srgbClr val="C00000"/>
                </a:solidFill>
              </a:rPr>
              <a:t>  Dysfunctions 	            </a:t>
            </a:r>
            <a:r>
              <a:rPr lang="en-US" sz="1600" b="1" dirty="0" smtClean="0"/>
              <a:t>–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182469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>
              <a:buFont typeface="Wingdings" pitchFamily="2" charset="2"/>
              <a:buChar char="Ø"/>
            </a:pPr>
            <a:r>
              <a:rPr lang="en-US" sz="2000" b="1" dirty="0" smtClean="0"/>
              <a:t> Multidisciplinary 	- 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Demystification</a:t>
            </a:r>
          </a:p>
          <a:p>
            <a:pPr marL="465138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    Bypass strategies(Accommodations)</a:t>
            </a:r>
          </a:p>
          <a:p>
            <a:pPr marL="465138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    Interventions(Remediation of Skills)</a:t>
            </a:r>
          </a:p>
          <a:p>
            <a:pPr marL="465138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    Developmental therapy</a:t>
            </a:r>
          </a:p>
          <a:p>
            <a:pPr marL="465138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    Curriculum modification</a:t>
            </a:r>
          </a:p>
          <a:p>
            <a:pPr marL="465138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    Strengthening of strengths</a:t>
            </a:r>
          </a:p>
          <a:p>
            <a:pPr marL="465138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    Individual &amp; Family Counseling</a:t>
            </a:r>
          </a:p>
          <a:p>
            <a:pPr marL="465138"/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65138"/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65138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</a:rPr>
              <a:t>   ROLE OF HOMOEOPATHY &amp; HOMOEOPATH</a:t>
            </a:r>
          </a:p>
          <a:p>
            <a:pPr marL="465138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     </a:t>
            </a:r>
          </a:p>
          <a:p>
            <a:pPr marL="465138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	 </a:t>
            </a:r>
          </a:p>
          <a:p>
            <a:pPr marL="465138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		     </a:t>
            </a:r>
          </a:p>
          <a:p>
            <a:pPr marL="465138"/>
            <a:r>
              <a:rPr lang="en-US" sz="2000" b="1" dirty="0" smtClean="0"/>
              <a:t>			    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325" y="545068"/>
            <a:ext cx="512627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KINDLY GO THROUGH ANOTHER CASE &amp; ANALYSE IT: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524001"/>
            <a:ext cx="82139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SOURSE OF CASE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600" dirty="0" err="1" smtClean="0"/>
              <a:t>Sarada</a:t>
            </a:r>
            <a:r>
              <a:rPr lang="en-US" sz="1600" dirty="0" smtClean="0"/>
              <a:t> Krishna Homoeopathic Medical College Hospital</a:t>
            </a:r>
          </a:p>
          <a:p>
            <a:endParaRPr lang="en-US" sz="1600" dirty="0" smtClean="0"/>
          </a:p>
          <a:p>
            <a:r>
              <a:rPr lang="en-US" sz="1600" u="sng" dirty="0" smtClean="0">
                <a:solidFill>
                  <a:schemeClr val="tx2">
                    <a:lumMod val="75000"/>
                  </a:schemeClr>
                </a:solidFill>
              </a:rPr>
              <a:t>PRELIMINARY INFORMATION: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O. P. No.: 5207</a:t>
            </a:r>
            <a:r>
              <a:rPr lang="en-US" sz="1600" dirty="0" smtClean="0"/>
              <a:t> / 13		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Date of Detailed Case Study: </a:t>
            </a:r>
            <a:r>
              <a:rPr lang="en-US" sz="1600" dirty="0" smtClean="0"/>
              <a:t>10.06.2013	       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Unit: </a:t>
            </a:r>
            <a:r>
              <a:rPr lang="en-US" sz="1600" dirty="0" smtClean="0"/>
              <a:t>V  A/B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Name: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Sujith</a:t>
            </a:r>
            <a:r>
              <a:rPr lang="en-US" sz="1600" dirty="0" smtClean="0"/>
              <a:t>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Age: </a:t>
            </a:r>
            <a:r>
              <a:rPr lang="en-US" sz="1600" dirty="0" smtClean="0"/>
              <a:t>11 yrs.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Sex: </a:t>
            </a:r>
            <a:r>
              <a:rPr lang="en-US" sz="1600" dirty="0" smtClean="0"/>
              <a:t>M      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Religion: Christian</a:t>
            </a:r>
            <a:r>
              <a:rPr lang="en-US" sz="1600" dirty="0" smtClean="0"/>
              <a:t>	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Occupation: </a:t>
            </a:r>
            <a:r>
              <a:rPr lang="en-US" sz="1600" dirty="0" smtClean="0"/>
              <a:t>student(std. VII)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3059668"/>
            <a:ext cx="34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INITIAL PRESENTATION OF ILLNESS: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552700" y="4914900"/>
            <a:ext cx="2972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" y="3657600"/>
            <a:ext cx="830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3352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PATIENT’S NARRATION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3352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PHYSICIAN’S OBSERVATION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3657600"/>
            <a:ext cx="4818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Plays alone….</a:t>
            </a:r>
          </a:p>
          <a:p>
            <a:r>
              <a:rPr lang="en-US" dirty="0" smtClean="0"/>
              <a:t>Eye contact present….</a:t>
            </a:r>
          </a:p>
          <a:p>
            <a:r>
              <a:rPr lang="en-US" dirty="0" smtClean="0"/>
              <a:t>Reading difficult…..</a:t>
            </a:r>
          </a:p>
          <a:p>
            <a:r>
              <a:rPr lang="en-US" dirty="0" smtClean="0"/>
              <a:t>Good in drawing….but makes mistakes in drawing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6" grpId="0"/>
      <p:bldP spid="17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68868"/>
            <a:ext cx="263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PRESENTED COMPLAINTS: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04" y="838200"/>
            <a:ext cx="612789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No interest in studies since 4 yrs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Aversion to reading books from std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 smtClean="0"/>
              <a:t> onwards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Reading is difficult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Desire to play alone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Dull, sleeps in class. Otherwise active..!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Goes to school regularly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Social contacts –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Tell lies on study related issues..!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Interested in birds &amp; animals, sports, TV…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Mathematical calculations difficult…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743994" y="32758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57200"/>
            <a:ext cx="163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HISTORY (past):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382" y="762000"/>
            <a:ext cx="404860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6 months – Surgery done for Hernia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Eye: </a:t>
            </a:r>
            <a:r>
              <a:rPr lang="en-US" sz="2400" dirty="0" smtClean="0"/>
              <a:t>Refractive error – Myopia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9 yrs. – Fracture (rt. Arm)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10 yrs. - Tonsillectomy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496" y="2297668"/>
            <a:ext cx="191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HISTORY (Family):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667000"/>
            <a:ext cx="6332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Mother(40) – Taking medicines for allergic manifestations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Grand father(65) &amp; mother(58) – Diabetic &amp; Hypertensive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Brother – Cerebral Palsy…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71822" y="3593068"/>
            <a:ext cx="21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HISTORY (Personal):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4080808"/>
            <a:ext cx="74260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Family status – Nuclear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Siblings – 2 (One brother &amp; one sister)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Birth: Premature – Birth wt. – 1.600 Kg. Was kept in NICU for 45 days</a:t>
            </a:r>
          </a:p>
          <a:p>
            <a:r>
              <a:rPr lang="en-US" sz="2000" dirty="0" smtClean="0"/>
              <a:t>                                     c/o abdominal distension &amp; vomiting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Congenital anomaly: ? Hernia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Developmental milestones: All, except talking, normal.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              </a:t>
            </a:r>
            <a:r>
              <a:rPr lang="en-US" dirty="0" smtClean="0">
                <a:solidFill>
                  <a:srgbClr val="FFFF00"/>
                </a:solidFill>
              </a:rPr>
              <a:t> drsisirpr@rediffmail.com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314271"/>
            <a:ext cx="817632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PROBLEMS RELATED TO LEARNING DISABILITY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SCHOLASTIC BACKWARDNESS AMONG CHILDREN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60625" y="4419600"/>
            <a:ext cx="4930775" cy="990600"/>
          </a:xfrm>
          <a:prstGeom prst="rect">
            <a:avLst/>
          </a:prstGeom>
          <a:ln w="9525"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P. R. SISIR 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M.D. (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&amp; Head, Dept. of 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Paediatrics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Sarada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Krishna Homoeopathic Medical College,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Kulasekharam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Kanyakumari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Dist., Tamil Nadu.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822" y="457200"/>
            <a:ext cx="263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HISTORY (Personal)contd.: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883384"/>
            <a:ext cx="75632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Condition of Mother during pregnancy &amp; </a:t>
            </a:r>
            <a:r>
              <a:rPr lang="en-US" sz="2000" dirty="0" err="1" smtClean="0"/>
              <a:t>labour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	Pain from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month onwards. Advised bed rest</a:t>
            </a:r>
          </a:p>
          <a:p>
            <a:r>
              <a:rPr lang="en-US" sz="2000" dirty="0" smtClean="0"/>
              <a:t>	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month – Amniotic cavity ruptured. </a:t>
            </a:r>
            <a:r>
              <a:rPr lang="en-US" sz="2000" dirty="0" err="1" smtClean="0"/>
              <a:t>Hospitalised</a:t>
            </a:r>
            <a:r>
              <a:rPr lang="en-US" sz="2000" dirty="0" smtClean="0"/>
              <a:t> for 25 days</a:t>
            </a:r>
          </a:p>
          <a:p>
            <a:r>
              <a:rPr lang="en-US" sz="2000" dirty="0" smtClean="0"/>
              <a:t>	Spontaneous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pain.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procedure for 1 hr.</a:t>
            </a:r>
          </a:p>
          <a:p>
            <a:r>
              <a:rPr lang="en-US" sz="2000" dirty="0" smtClean="0"/>
              <a:t>	Delivered a premature child, which cried soon after birth.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2743200"/>
            <a:ext cx="225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LIFE SPACE ABSTRACT: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124200"/>
            <a:ext cx="31074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Lazy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Timid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Lack of concentration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Weak memory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Revengeful with sister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Desire company (+)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Desire travel (++)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57200"/>
            <a:ext cx="150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APPEARANCE: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762000"/>
            <a:ext cx="5301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Thin, Dark complexion, Healthy &amp; Clean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Decayed molar tooth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600200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SIGNIFICANT GENERALS: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064603"/>
            <a:ext cx="61958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Sweat increased, whole body, esp. head &amp; face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Desire cold season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Aversion to vegetables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Desire fried rice, noodles, </a:t>
            </a:r>
            <a:r>
              <a:rPr lang="en-US" sz="2400" dirty="0" err="1" smtClean="0"/>
              <a:t>biriyani</a:t>
            </a:r>
            <a:r>
              <a:rPr lang="en-US" sz="2400" dirty="0" smtClean="0"/>
              <a:t>, salt, egg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Tendency to catch cold easily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T.R. – towards hot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4331732"/>
            <a:ext cx="379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SIGNIFICANT PHYSICAL EXAMINATION: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4719935"/>
            <a:ext cx="3957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Weight – 33 Kg.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Chest circumference – 63 cm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Mid-arm circum – 20 cm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Head circum – 50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7310" y="5508248"/>
            <a:ext cx="26532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Analysis &amp; Rx    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                 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57200"/>
            <a:ext cx="543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SYMPTOMS ANALYSED &amp; TAKEN FOR REPERTORIZATION: 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762000"/>
            <a:ext cx="540577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Concentration difficult-studying, reading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Dullness – children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Timidity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Memory weakness of – write for what 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Liar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Aversion – vegetables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Desire – salt things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Cold - tendency to take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Head – Perspiration, scalp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Face - Perspiration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4431268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solidFill>
                  <a:schemeClr val="tx2">
                    <a:lumMod val="75000"/>
                  </a:schemeClr>
                </a:solidFill>
              </a:rPr>
              <a:t>DRx</a:t>
            </a:r>
            <a:endParaRPr lang="en-US" sz="20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Calc.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carb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Natrum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mur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Lycopo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Sulph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Merc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 	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800600"/>
            <a:ext cx="381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 22.06.2013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Rx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Natrum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mur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1M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Follow up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13.07.2013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2667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6324600" y="2743200"/>
            <a:ext cx="228600" cy="2286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77000" y="2667000"/>
            <a:ext cx="278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  DSM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 – AD / HD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- Inattentive type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5124271"/>
            <a:ext cx="4657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 LETS WATCH A CHILD IN OPD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ANALYSE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144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ESTIMATES OF PREVALENCE OF LEARNING DISABILITY RANGE FROM 3 -10 %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WHILE ATTENTION DEFICITS 4 – 12 % OF SCHOOL-AGED CHILDREN.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7030A0"/>
                </a:solidFill>
              </a:rPr>
              <a:t>Medical Classification Systems include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American Psychiatric Association –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Diagnostic &amp; Statistical Manual of Mental  </a:t>
            </a:r>
          </a:p>
          <a:p>
            <a:pPr marL="342900" indent="-342900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Disorders, 4</a:t>
            </a:r>
            <a:r>
              <a:rPr lang="en-US" i="1" baseline="30000" dirty="0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 Edition (DSM – IV)</a:t>
            </a:r>
          </a:p>
          <a:p>
            <a:pPr marL="342900" indent="-342900">
              <a:buAutoNum type="arabicPeriod" startAt="2"/>
            </a:pPr>
            <a:r>
              <a:rPr lang="en-US" dirty="0" smtClean="0">
                <a:solidFill>
                  <a:srgbClr val="002060"/>
                </a:solidFill>
              </a:rPr>
              <a:t>International Classification of  Diseases (ICD) </a:t>
            </a:r>
          </a:p>
          <a:p>
            <a:pPr marL="342900" indent="-342900">
              <a:buAutoNum type="arabicPeriod" startAt="2"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DSM – IV </a:t>
            </a:r>
            <a:r>
              <a:rPr lang="en-US" b="1" dirty="0" smtClean="0">
                <a:solidFill>
                  <a:srgbClr val="FF0000"/>
                </a:solidFill>
              </a:rPr>
              <a:t>DIFFERENTIATES LEARNING DISORDERS FROM MOTOR SKILL DISORDER &amp; 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COMMUNICATION DISORDER…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pic>
        <p:nvPicPr>
          <p:cNvPr id="9" name="Video00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0" y="400050"/>
            <a:ext cx="8001000" cy="600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81000"/>
            <a:ext cx="8458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CLASSIFICATION OF PSYCHIATRIC DISORDERS OF CHILDREN &amp; ADOLESCENTS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47800" y="1066800"/>
            <a:ext cx="662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218406" y="1294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04800" y="1524000"/>
            <a:ext cx="26670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Specific Developmental Disorders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628106" y="16383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828800" y="2286000"/>
            <a:ext cx="26670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Pervasive Developmental Disorders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72000" y="2895600"/>
            <a:ext cx="15240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Externalizing Disorders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38800" y="3581400"/>
            <a:ext cx="15240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Internalizing Disorders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4" name="Straight Connector 43"/>
          <p:cNvCxnSpPr>
            <a:stCxn id="8" idx="2"/>
          </p:cNvCxnSpPr>
          <p:nvPr/>
        </p:nvCxnSpPr>
        <p:spPr>
          <a:xfrm rot="5400000">
            <a:off x="4391055" y="923955"/>
            <a:ext cx="2856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4456906" y="19431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5106194" y="2286000"/>
            <a:ext cx="2437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6477000" y="4343400"/>
            <a:ext cx="15240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Hyperkinetic Disorders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5400000">
            <a:off x="5753497" y="2629297"/>
            <a:ext cx="31234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7010400" y="5105400"/>
            <a:ext cx="16764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Miscellaneous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5400000">
            <a:off x="6096794" y="3048000"/>
            <a:ext cx="3961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2" grpId="0" animBg="1"/>
      <p:bldP spid="23" grpId="0" animBg="1"/>
      <p:bldP spid="69" grpId="0" animBg="1"/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81000"/>
            <a:ext cx="8458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CLASSIFICATION OF PSYCHIATRIC DISORDERS OF CHILDREN &amp; ADOLESCENTS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914400"/>
            <a:ext cx="37338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Specific Developmental Disorders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657290"/>
            <a:ext cx="5621282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Mental Retardation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Disorders of Speech &amp; Language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Developmental articulation Disorder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Stuttering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Expressive Language Disorder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Receptive Language Disorder</a:t>
            </a:r>
          </a:p>
          <a:p>
            <a:pPr marL="0" lvl="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Disorders of Scholastic Skills</a:t>
            </a:r>
          </a:p>
          <a:p>
            <a:pPr marL="1371600" lvl="6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Reading Disorder</a:t>
            </a:r>
          </a:p>
          <a:p>
            <a:pPr marL="1371600" lvl="6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Writing Disorder</a:t>
            </a:r>
          </a:p>
          <a:p>
            <a:pPr marL="1371600" lvl="6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Mathematics Disorder</a:t>
            </a:r>
          </a:p>
          <a:p>
            <a:pPr marL="0" lvl="6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Developmental Co-ordination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81000"/>
            <a:ext cx="8458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CLASSIFICATION OF PSYCHIATRIC DISORDERS OF CHILDREN &amp; ADOLESCENTS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838200"/>
            <a:ext cx="36576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Pervasive Developmental Disorders: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267361"/>
            <a:ext cx="4597925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Autistic Disorder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Rett’s</a:t>
            </a:r>
            <a:r>
              <a:rPr lang="en-US" sz="2000" b="1" dirty="0" smtClean="0">
                <a:solidFill>
                  <a:srgbClr val="7030A0"/>
                </a:solidFill>
              </a:rPr>
              <a:t> Syndrome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Asperger’s</a:t>
            </a:r>
            <a:r>
              <a:rPr lang="en-US" sz="2000" b="1" dirty="0" smtClean="0">
                <a:solidFill>
                  <a:srgbClr val="7030A0"/>
                </a:solidFill>
              </a:rPr>
              <a:t> Syndrome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Childhood Disintegrative Disorder (CDD)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2667000"/>
            <a:ext cx="25908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Externalizing Disorders: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3124200"/>
            <a:ext cx="354520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Conduct Disorder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Oppositional defiant Disorder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" y="3962400"/>
            <a:ext cx="25908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lnternalizing</a:t>
            </a:r>
            <a:r>
              <a:rPr lang="en-US" b="1" dirty="0" smtClean="0">
                <a:solidFill>
                  <a:srgbClr val="C00000"/>
                </a:solidFill>
              </a:rPr>
              <a:t> Disorders: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473714"/>
            <a:ext cx="3322513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Separation Anxiety Disorder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Phobic Anxiety Disorder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Social Anxiety Disorder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Depressive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81000"/>
            <a:ext cx="8458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CLASSIFICATION OF PSYCHIATRIC DISORDERS OF CHILDREN &amp; ADOLESCENTS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1066800"/>
            <a:ext cx="27432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Hyperkinetic Disorders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572161"/>
            <a:ext cx="455624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Attention-Deficit Hyperactivity Disorder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00" y="2898576"/>
            <a:ext cx="27432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Miscellaneous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3403937"/>
            <a:ext cx="235269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Tourette’s</a:t>
            </a:r>
            <a:r>
              <a:rPr lang="en-US" sz="2000" b="1" dirty="0" smtClean="0">
                <a:solidFill>
                  <a:srgbClr val="7030A0"/>
                </a:solidFill>
              </a:rPr>
              <a:t> Disorder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Nocturnal Enuresis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Encopresis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457200"/>
            <a:ext cx="5818196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Arial Narrow" pitchFamily="34" charset="0"/>
              </a:rPr>
              <a:t>CAUSES FOR SCHOLASTIC BACKWARDNESS</a:t>
            </a:r>
            <a:endParaRPr lang="en-US" sz="2400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963194" y="1143000"/>
            <a:ext cx="456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1371600"/>
            <a:ext cx="777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57994" y="1600200"/>
            <a:ext cx="456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3342" y="1828800"/>
            <a:ext cx="208505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VISUAL DEFICITS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HEARING DEFICITS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733800" y="1599406"/>
            <a:ext cx="456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4600" y="1828800"/>
            <a:ext cx="227953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SPECIFIC LEARNING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     DISABILITIES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6403" y="1828800"/>
            <a:ext cx="11299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A.D.H.D.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106194" y="1599406"/>
            <a:ext cx="456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172200" y="1599406"/>
            <a:ext cx="456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3360" y="1828800"/>
            <a:ext cx="11656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LOW I.Q.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6858000" y="2133600"/>
            <a:ext cx="152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7088" y="2895600"/>
            <a:ext cx="28139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BEHAVIOURAL PROBLEMS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SOCIAL PROBLEMS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7047706" y="27813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04193" y="4154269"/>
            <a:ext cx="263020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 Medications: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	Anticonvulsants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	Bronchodilators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1" grpId="0" animBg="1"/>
      <p:bldP spid="25" grpId="0" animBg="1"/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1504890"/>
            <a:ext cx="30480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A WORD OF GRATITUDE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743200"/>
            <a:ext cx="56388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SIGNIFICANCE OF THE TOPIC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038600"/>
            <a:ext cx="56388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PLAN OF  PRESENTATION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10" grpId="0" animBg="1"/>
      <p:bldP spid="10" grpId="1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325" y="545068"/>
            <a:ext cx="512627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KINDLY GO THROUGH ANOTHER CASE &amp; ANALYSE IT: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371600"/>
            <a:ext cx="82139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SOURSE OF CASE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600" dirty="0" err="1" smtClean="0"/>
              <a:t>Sarada</a:t>
            </a:r>
            <a:r>
              <a:rPr lang="en-US" sz="1600" dirty="0" smtClean="0"/>
              <a:t> Krishna Homoeopathic Medical College Hospital</a:t>
            </a:r>
          </a:p>
          <a:p>
            <a:endParaRPr lang="en-US" sz="1600" dirty="0" smtClean="0"/>
          </a:p>
          <a:p>
            <a:r>
              <a:rPr lang="en-US" sz="1600" u="sng" dirty="0" smtClean="0">
                <a:solidFill>
                  <a:schemeClr val="tx2">
                    <a:lumMod val="75000"/>
                  </a:schemeClr>
                </a:solidFill>
              </a:rPr>
              <a:t>PRELIMINARY INFORMATION: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O. P. No.: 6597</a:t>
            </a:r>
            <a:r>
              <a:rPr lang="en-US" sz="1600" dirty="0" smtClean="0"/>
              <a:t> / 13		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Date of Detailed Case Study: 02</a:t>
            </a:r>
            <a:r>
              <a:rPr lang="en-US" sz="1600" dirty="0" smtClean="0"/>
              <a:t>.07.2013	       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Unit: </a:t>
            </a:r>
            <a:r>
              <a:rPr lang="en-US" sz="1600" dirty="0" smtClean="0"/>
              <a:t>V  A/B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Name: </a:t>
            </a:r>
            <a:r>
              <a:rPr lang="en-US" sz="1600" dirty="0" err="1" smtClean="0"/>
              <a:t>Sabarinath</a:t>
            </a:r>
            <a:r>
              <a:rPr lang="en-US" sz="1600" dirty="0" smtClean="0"/>
              <a:t> 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Age: </a:t>
            </a:r>
            <a:r>
              <a:rPr lang="en-US" sz="1600" dirty="0" smtClean="0"/>
              <a:t>15 yrs.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Sex: </a:t>
            </a:r>
            <a:r>
              <a:rPr lang="en-US" sz="1600" dirty="0" smtClean="0"/>
              <a:t>M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Religion: </a:t>
            </a:r>
            <a:r>
              <a:rPr lang="en-US" sz="1600" dirty="0" smtClean="0"/>
              <a:t>Hindu	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Occupation: </a:t>
            </a:r>
            <a:r>
              <a:rPr lang="en-US" sz="1600" dirty="0" smtClean="0"/>
              <a:t>student(std. </a:t>
            </a:r>
            <a:r>
              <a:rPr lang="en-US" sz="1600" dirty="0" err="1" smtClean="0"/>
              <a:t>Xth</a:t>
            </a:r>
            <a:r>
              <a:rPr lang="en-US" sz="1600" dirty="0" smtClean="0"/>
              <a:t>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3059668"/>
            <a:ext cx="34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INITIAL PRESENTATION OF ILLNESS: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552700" y="4914900"/>
            <a:ext cx="2972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" y="3657600"/>
            <a:ext cx="830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3352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PATIENT’S NARRATION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3352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PHYSICIAN’S OBSERVATION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76053" y="3773269"/>
            <a:ext cx="443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Introverted</a:t>
            </a:r>
          </a:p>
          <a:p>
            <a:r>
              <a:rPr lang="en-US" dirty="0" smtClean="0"/>
              <a:t>Not able to tell about his complaints properly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457" y="3801070"/>
            <a:ext cx="3659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Vertigo with sensation to fall forward</a:t>
            </a:r>
          </a:p>
          <a:p>
            <a:r>
              <a:rPr lang="en-US" dirty="0" smtClean="0"/>
              <a:t> Vomiting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6" grpId="0"/>
      <p:bldP spid="17" grpId="0"/>
      <p:bldP spid="26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68868"/>
            <a:ext cx="263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PRESENTED COMPLAINTS: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1000" y="1066800"/>
            <a:ext cx="830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15094" y="2552700"/>
            <a:ext cx="3275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744391" y="2514203"/>
            <a:ext cx="33520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91894" y="25519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762000"/>
            <a:ext cx="113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0800" y="762000"/>
            <a:ext cx="124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68580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,      &lt;,        &gt;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05600" y="685800"/>
            <a:ext cx="202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ACCOMPANIMENTS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1219200"/>
            <a:ext cx="117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Gen.</a:t>
            </a:r>
          </a:p>
          <a:p>
            <a:r>
              <a:rPr lang="en-US" dirty="0" smtClean="0"/>
              <a:t>Since 2 yrs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57654" y="1219200"/>
            <a:ext cx="16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Vertigo</a:t>
            </a:r>
          </a:p>
          <a:p>
            <a:r>
              <a:rPr lang="en-US" dirty="0" smtClean="0"/>
              <a:t>Fall forward feel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1219200"/>
            <a:ext cx="190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 Mental exertion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2800" y="1219200"/>
            <a:ext cx="96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Syncope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209800"/>
            <a:ext cx="117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GIT</a:t>
            </a:r>
          </a:p>
          <a:p>
            <a:r>
              <a:rPr lang="en-US" dirty="0" smtClean="0"/>
              <a:t>Since 2 yrs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0" y="2297668"/>
            <a:ext cx="102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Vomiting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2286000"/>
            <a:ext cx="1928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 Early morning</a:t>
            </a:r>
          </a:p>
          <a:p>
            <a:r>
              <a:rPr lang="en-US" dirty="0" smtClean="0"/>
              <a:t>&lt;  Travelling in bus</a:t>
            </a:r>
          </a:p>
          <a:p>
            <a:r>
              <a:rPr lang="en-US" dirty="0" smtClean="0"/>
              <a:t>&lt;   Rising from bed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" y="3200400"/>
            <a:ext cx="1258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Chest</a:t>
            </a:r>
          </a:p>
          <a:p>
            <a:r>
              <a:rPr lang="en-US" dirty="0" smtClean="0"/>
              <a:t>Since 2 wks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23235" y="3364468"/>
            <a:ext cx="11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Palpitation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468469"/>
            <a:ext cx="1955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 Mental tension</a:t>
            </a:r>
          </a:p>
          <a:p>
            <a:r>
              <a:rPr lang="en-US" dirty="0" smtClean="0"/>
              <a:t>&lt;  Mental  exertion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81000" y="41910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1000" y="4267200"/>
            <a:ext cx="168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HISTORY ( Past):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80142" y="4267200"/>
            <a:ext cx="285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 Trauma at the age of 4 yrs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9455" y="4800600"/>
            <a:ext cx="189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HISTORY ( Family):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96382" y="4840069"/>
            <a:ext cx="4437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Father 		–    Diabetic</a:t>
            </a:r>
          </a:p>
          <a:p>
            <a:r>
              <a:rPr lang="en-US" dirty="0" smtClean="0"/>
              <a:t> Grand father 	– ? Eczema, Hypertension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1000" y="5498068"/>
            <a:ext cx="209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HISTORY ( Personal):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14600" y="5562600"/>
            <a:ext cx="538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Nuclear fly,     Milestones – WNL,        Birth weight: 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9" grpId="0"/>
      <p:bldP spid="39" grpId="1"/>
      <p:bldP spid="41" grpId="0"/>
      <p:bldP spid="42" grpId="0"/>
      <p:bldP spid="42" grpId="1"/>
      <p:bldP spid="43" grpId="0"/>
      <p:bldP spid="44" grpId="0"/>
      <p:bldP spid="44" grpId="1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46544"/>
            <a:ext cx="225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LIFE SPACE ABSTRACT: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4196" y="762000"/>
            <a:ext cx="613860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Easily get angry esp. towards parents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Fears to be alone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Anxious about his complaints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Unable to attend classes due to his complaints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Tension / anxiety about further studies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Interested in watching TV &amp; Travel.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Fastidious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Things that time passes slowly…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57200"/>
            <a:ext cx="150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APPEARANCE: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762000"/>
            <a:ext cx="700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Thin, Small stature, Fair complexion, Healthy, Childish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600200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SIGNIFICANT GENERALS: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064603"/>
            <a:ext cx="648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Sleep disturbed at night, sleeps better during day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Desire fanning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Desire fried fish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T.R. – towards hot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669268"/>
            <a:ext cx="379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SIGNIFICANT PHYSICAL EXAMINATION: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4038600"/>
            <a:ext cx="459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Weight – 38 Kg., Height – 158 </a:t>
            </a:r>
            <a:r>
              <a:rPr lang="en-US" sz="2400" dirty="0" err="1" smtClean="0"/>
              <a:t>cms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957310" y="5508248"/>
            <a:ext cx="26532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Analysis &amp; Rx    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                 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81000"/>
            <a:ext cx="543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SYMPTOMS ANALYSED &amp; TAKEN FOR REPERTORIZATION: 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85800"/>
            <a:ext cx="46033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Time passes too slowly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Fear alone of being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Vertigo – fall tendency, forward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Vertigo – syncope with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Vertigo – mental exertion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Desire fried food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Sleepiness day(morning)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Vomiting morning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Vomiting motion 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Chest palpitation, mental exertion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1910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solidFill>
                  <a:schemeClr val="tx2">
                    <a:lumMod val="75000"/>
                  </a:schemeClr>
                </a:solidFill>
              </a:rPr>
              <a:t>DRx</a:t>
            </a:r>
            <a:endParaRPr lang="en-US" sz="20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Nux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vom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Sulphur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Lycopodium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Phosphorus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Lachesis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Natrum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mur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800600"/>
            <a:ext cx="381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 06.07.2013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Rx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Nux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vom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1M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Follow up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20.07.2013     to    18.10.2013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62000" y="2209800"/>
            <a:ext cx="7696200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Few words about the institute I am working….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&amp;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And its working plan…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pic>
        <p:nvPicPr>
          <p:cNvPr id="9" name="Picture 8" descr="COLLE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45531"/>
            <a:ext cx="6781800" cy="2907269"/>
          </a:xfrm>
          <a:prstGeom prst="rect">
            <a:avLst/>
          </a:prstGeom>
        </p:spPr>
      </p:pic>
      <p:pic>
        <p:nvPicPr>
          <p:cNvPr id="10" name="Picture 9" descr="HOSPI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0739" y="3352800"/>
            <a:ext cx="619226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pic>
        <p:nvPicPr>
          <p:cNvPr id="9" name="Picture 8" descr="25-01-10_1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4343400" cy="2667000"/>
          </a:xfrm>
          <a:prstGeom prst="rect">
            <a:avLst/>
          </a:prstGeom>
        </p:spPr>
      </p:pic>
      <p:pic>
        <p:nvPicPr>
          <p:cNvPr id="10" name="Picture 9" descr="25-01-10_14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57200"/>
            <a:ext cx="3866606" cy="2667000"/>
          </a:xfrm>
          <a:prstGeom prst="rect">
            <a:avLst/>
          </a:prstGeom>
        </p:spPr>
      </p:pic>
      <p:pic>
        <p:nvPicPr>
          <p:cNvPr id="11" name="Picture 10" descr="25-01-10_14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276600"/>
            <a:ext cx="3962400" cy="2971800"/>
          </a:xfrm>
          <a:prstGeom prst="rect">
            <a:avLst/>
          </a:prstGeom>
        </p:spPr>
      </p:pic>
      <p:pic>
        <p:nvPicPr>
          <p:cNvPr id="13" name="Picture 12" descr="25-01-10_140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276600"/>
            <a:ext cx="3860800" cy="2971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6172200"/>
            <a:ext cx="701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Gerdi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Gutperle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Agasthiarmuni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Child Care Centre</a:t>
            </a:r>
            <a:r>
              <a:rPr lang="en-US" dirty="0" smtClean="0"/>
              <a:t>, </a:t>
            </a:r>
            <a:r>
              <a:rPr lang="en-US" dirty="0" err="1" smtClean="0"/>
              <a:t>Vellamadam</a:t>
            </a:r>
            <a:r>
              <a:rPr lang="en-US" dirty="0" smtClean="0"/>
              <a:t>, </a:t>
            </a:r>
            <a:r>
              <a:rPr lang="en-US" dirty="0" err="1" smtClean="0"/>
              <a:t>Nagercoil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2000" y="2209800"/>
            <a:ext cx="7696200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Future Visions &amp; plan….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52575" y="2743200"/>
            <a:ext cx="65484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‘ REST !’</a:t>
            </a:r>
            <a:r>
              <a:rPr lang="en-US" sz="3200" b="1" i="1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US" sz="3200" b="1" i="1">
                <a:solidFill>
                  <a:srgbClr val="00FF00"/>
                </a:solidFill>
                <a:latin typeface="Arial" charset="0"/>
              </a:rPr>
              <a:t>have I ever rested ?  Forward, ever forward…………</a:t>
            </a:r>
          </a:p>
          <a:p>
            <a:pPr algn="r">
              <a:spcBef>
                <a:spcPct val="50000"/>
              </a:spcBef>
            </a:pPr>
            <a:r>
              <a:rPr lang="en-US" b="1">
                <a:latin typeface="Arial" charset="0"/>
              </a:rPr>
              <a:t>- Dr. Samuel Hahnemann.</a:t>
            </a:r>
          </a:p>
        </p:txBody>
      </p:sp>
      <p:pic>
        <p:nvPicPr>
          <p:cNvPr id="11" name="Picture 3" descr="hahnemann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1000"/>
            <a:ext cx="1847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57200"/>
            <a:ext cx="464441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KINDLY WATCH THIS CASE &amp; 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ANALYSE IT WITH YOUR ERUDITE EXPERIENCE: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524001"/>
            <a:ext cx="82139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SOURSE OF CASE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600" dirty="0" err="1" smtClean="0"/>
              <a:t>Sarada</a:t>
            </a:r>
            <a:r>
              <a:rPr lang="en-US" sz="1600" dirty="0" smtClean="0"/>
              <a:t> Krishna Homoeopathic Medical College Hospital</a:t>
            </a:r>
          </a:p>
          <a:p>
            <a:endParaRPr lang="en-US" sz="1600" dirty="0" smtClean="0"/>
          </a:p>
          <a:p>
            <a:r>
              <a:rPr lang="en-US" sz="1600" u="sng" dirty="0" smtClean="0">
                <a:solidFill>
                  <a:schemeClr val="tx2">
                    <a:lumMod val="75000"/>
                  </a:schemeClr>
                </a:solidFill>
              </a:rPr>
              <a:t>PRELIMINARY INFORMATION: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O. P. No.: </a:t>
            </a:r>
            <a:r>
              <a:rPr lang="en-US" sz="1600" dirty="0" smtClean="0"/>
              <a:t>1722 / 10		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Date of Detailed Case Study: </a:t>
            </a:r>
            <a:r>
              <a:rPr lang="en-US" sz="1600" dirty="0" smtClean="0"/>
              <a:t>10.07.2013	       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Unit: </a:t>
            </a:r>
            <a:r>
              <a:rPr lang="en-US" sz="1600" dirty="0" smtClean="0"/>
              <a:t>V  A/B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Name: </a:t>
            </a:r>
            <a:r>
              <a:rPr lang="en-US" sz="1600" dirty="0" err="1" smtClean="0"/>
              <a:t>Anandhu</a:t>
            </a:r>
            <a:r>
              <a:rPr lang="en-US" sz="1600" dirty="0" smtClean="0"/>
              <a:t>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Age: </a:t>
            </a:r>
            <a:r>
              <a:rPr lang="en-US" sz="1600" dirty="0" smtClean="0"/>
              <a:t>10 yrs.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Sex: </a:t>
            </a:r>
            <a:r>
              <a:rPr lang="en-US" sz="1600" dirty="0" smtClean="0"/>
              <a:t>M      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Religion: </a:t>
            </a:r>
            <a:r>
              <a:rPr lang="en-US" sz="1600" dirty="0" smtClean="0"/>
              <a:t>Hindu	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Occupation: </a:t>
            </a:r>
            <a:r>
              <a:rPr lang="en-US" sz="1600" dirty="0" smtClean="0"/>
              <a:t>student(std. V)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3059668"/>
            <a:ext cx="34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INITIAL PRESENTATION OF ILLNESS: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704306" y="4914900"/>
            <a:ext cx="2972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" y="3657600"/>
            <a:ext cx="830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3352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PATIENT’S NARRATION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3352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PHYSICIAN’S OBSERVATION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43400" y="3733800"/>
            <a:ext cx="4292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While case taking child is not looking at us. </a:t>
            </a:r>
          </a:p>
          <a:p>
            <a:r>
              <a:rPr lang="en-US" dirty="0" smtClean="0"/>
              <a:t>Just playing with windows &amp; peeping out…..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6" grpId="0"/>
      <p:bldP spid="17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Dr. P. R. SISIR </a:t>
            </a:r>
            <a:r>
              <a:rPr lang="en-US" sz="1200"/>
              <a:t>M. D. (Hom)</a:t>
            </a:r>
          </a:p>
        </p:txBody>
      </p:sp>
      <p:pic>
        <p:nvPicPr>
          <p:cNvPr id="355330" name="Picture 2" descr="show2[1]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5" name="Picture 7" descr="Suns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1" name="Picture 3" descr="college 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5100" y="3500438"/>
            <a:ext cx="10620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6" name="WordArt 8"/>
          <p:cNvSpPr>
            <a:spLocks noChangeArrowheads="1" noChangeShapeType="1" noTextEdit="1"/>
          </p:cNvSpPr>
          <p:nvPr/>
        </p:nvSpPr>
        <p:spPr bwMode="auto">
          <a:xfrm rot="5400000">
            <a:off x="4787901" y="2420937"/>
            <a:ext cx="6121400" cy="18002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5" lon="20699994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latin typeface="Arial Black"/>
              </a:rPr>
              <a:t>THANK YOU ALL</a:t>
            </a:r>
          </a:p>
        </p:txBody>
      </p:sp>
      <p:pic>
        <p:nvPicPr>
          <p:cNvPr id="355337" name="APULARITHOOMANJU_UTHSAVAPP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69580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9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2804" fill="hold"/>
                                        <p:tgtEl>
                                          <p:spTgt spid="355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5337"/>
                </p:tgtEl>
              </p:cMediaNode>
            </p:audio>
          </p:childTnLst>
        </p:cTn>
      </p:par>
    </p:tnLst>
    <p:bldLst>
      <p:bldP spid="355336" grpId="0" animBg="1"/>
      <p:bldP spid="3553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33400"/>
            <a:ext cx="263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PRESENTED COMPLAINTS: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838200"/>
            <a:ext cx="85958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Reduced interest in studies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Memory weak, esp. in studies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Articulation of certain letters – ‘C’ , ‘S’ , ‘X’ – are pronounced as ‘F’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Poor in mathematical calculations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Interested in: Drawing, Cartoons, Animal Planet(TV Channel)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Lack of ? Concentration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Eye contact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018506" y="33139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8" y="3505200"/>
            <a:ext cx="102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HISTORY: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810000"/>
            <a:ext cx="75946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Eye: </a:t>
            </a:r>
            <a:r>
              <a:rPr lang="en-US" sz="2400" dirty="0" smtClean="0"/>
              <a:t>Refractive error – using Spectacles…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Skin complaints</a:t>
            </a:r>
            <a:r>
              <a:rPr lang="en-US" sz="2000" dirty="0" smtClean="0"/>
              <a:t>(? </a:t>
            </a:r>
            <a:r>
              <a:rPr lang="en-US" sz="2000" dirty="0" err="1" smtClean="0"/>
              <a:t>Dematitis</a:t>
            </a:r>
            <a:r>
              <a:rPr lang="en-US" sz="2000" dirty="0" smtClean="0"/>
              <a:t>, back of hands) – allopathic treatment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Left leg bowing(identified @ 4 yrs.)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Dental procedures done due to Ca deficiency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Recurrent attack of cold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? IBS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Father (39) suffering from Asthma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57200"/>
            <a:ext cx="31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DEVELOPMENTAL MILESTONES: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62000"/>
            <a:ext cx="5599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Birth Weight – 3 Kg.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 significant delay in milestone identified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559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CONDITION OF MOTHER DURING PREGNENCY /  LABOUR: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905000"/>
            <a:ext cx="8336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200" dirty="0" smtClean="0"/>
              <a:t>Ante-natal period mother was alone at home, surrounded by forest…!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Pain induced for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&amp; was prolonged.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743200"/>
            <a:ext cx="225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LIFE SPACE ABSTRACT: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3124200"/>
            <a:ext cx="56622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Obstinate. Want things he demands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Easily move to tears, but also get angered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Fights with brother for toys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Self oriented. Need attention.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Mingles with very close ones only.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Lazy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Timid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Jealous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57200"/>
            <a:ext cx="150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APPEARANCE: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762000"/>
            <a:ext cx="473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Thin, </a:t>
            </a:r>
            <a:r>
              <a:rPr lang="en-US" sz="2400" dirty="0" err="1" smtClean="0"/>
              <a:t>Wheaty</a:t>
            </a:r>
            <a:r>
              <a:rPr lang="en-US" sz="2400" dirty="0" smtClean="0"/>
              <a:t>, Healthy &amp; Clean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Decayed &amp; slightly protruded teeth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600200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SIGNIFICANT GENERALS: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064603"/>
            <a:ext cx="7592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Desire fanning (+++), Sweets(++), Fried fish.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Aversion clothing (++), Bathing(+++), Rice, Egg, Vegetables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2819400"/>
            <a:ext cx="379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SIGNIFICANT PHYSICAL EXAMINATION: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207603"/>
            <a:ext cx="230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Weight – 24 Kg.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6745" y="4034135"/>
            <a:ext cx="26532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Analysis &amp; Rx    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                 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57200"/>
            <a:ext cx="543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SYMPTOMS ANALYSED &amp; TAKEN FOR REPERTORIZATION: 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762000"/>
            <a:ext cx="56264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Timidity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Jealousy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Dullness in Children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Concentration difficult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Memory – Weakness of, read for what has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Excitement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Aversion – Egg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Desire – Sweets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Bathing – dreads of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4431268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</a:rPr>
              <a:t>DRx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Sulph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Calc.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carb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Calc.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phos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Lyco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510207"/>
            <a:ext cx="381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 13.07.2013  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Rx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               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Sulph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200</a:t>
            </a:r>
          </a:p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Follow ups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26.07.2013 to 13.11.2013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0" name="Picture 19" descr="LOGO CMYK  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943600"/>
            <a:ext cx="381000" cy="485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2456</Words>
  <Application>Microsoft Office PowerPoint</Application>
  <PresentationFormat>On-screen Show (4:3)</PresentationFormat>
  <Paragraphs>513</Paragraphs>
  <Slides>40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Arial Narrow</vt:lpstr>
      <vt:lpstr>Bookman Old Style</vt:lpstr>
      <vt:lpstr>Calibri</vt:lpstr>
      <vt:lpstr>Times New Roman</vt:lpstr>
      <vt:lpstr>Wingdings</vt:lpstr>
      <vt:lpstr>Office Theme</vt:lpstr>
      <vt:lpstr>Dedicated to all Homoeopathic devotees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Dr.Sisir</dc:creator>
  <cp:lastModifiedBy>Lib Lab One</cp:lastModifiedBy>
  <cp:revision>96</cp:revision>
  <dcterms:created xsi:type="dcterms:W3CDTF">2013-11-29T06:50:54Z</dcterms:created>
  <dcterms:modified xsi:type="dcterms:W3CDTF">2019-09-23T05:44:36Z</dcterms:modified>
</cp:coreProperties>
</file>